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5" r:id="rId6"/>
    <p:sldId id="284" r:id="rId7"/>
    <p:sldId id="283" r:id="rId8"/>
    <p:sldId id="260" r:id="rId9"/>
    <p:sldId id="261" r:id="rId10"/>
    <p:sldId id="262" r:id="rId11"/>
    <p:sldId id="263" r:id="rId12"/>
    <p:sldId id="286" r:id="rId13"/>
    <p:sldId id="287" r:id="rId14"/>
    <p:sldId id="264" r:id="rId15"/>
    <p:sldId id="288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66" r:id="rId27"/>
    <p:sldId id="27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EB2910-71FB-4D1D-83BD-1CE95B3868FC}">
  <a:tblStyle styleId="{61EB2910-71FB-4D1D-83BD-1CE95B3868F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69"/>
  </p:normalViewPr>
  <p:slideViewPr>
    <p:cSldViewPr snapToGrid="0" snapToObjects="1">
      <p:cViewPr varScale="1">
        <p:scale>
          <a:sx n="113" d="100"/>
          <a:sy n="113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6532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772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154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64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33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1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3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4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85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934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48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78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2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6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006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42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75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593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527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82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5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89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33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4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74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16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16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802057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802057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/>
            </a:lvl1pPr>
            <a:lvl2pPr lvl="1" rtl="0">
              <a:spcBef>
                <a:spcPts val="0"/>
              </a:spcBef>
              <a:buSzPct val="100000"/>
              <a:buNone/>
              <a:defRPr sz="1400"/>
            </a:lvl2pPr>
            <a:lvl3pPr lvl="2" rtl="0">
              <a:spcBef>
                <a:spcPts val="0"/>
              </a:spcBef>
              <a:buSzPct val="100000"/>
              <a:buNone/>
              <a:defRPr sz="1400"/>
            </a:lvl3pPr>
            <a:lvl4pPr lvl="3" rtl="0">
              <a:spcBef>
                <a:spcPts val="0"/>
              </a:spcBef>
              <a:buSzPct val="100000"/>
              <a:buNone/>
              <a:defRPr sz="1400"/>
            </a:lvl4pPr>
            <a:lvl5pPr lvl="4" rtl="0">
              <a:spcBef>
                <a:spcPts val="0"/>
              </a:spcBef>
              <a:buSzPct val="100000"/>
              <a:buNone/>
              <a:defRPr sz="1400"/>
            </a:lvl5pPr>
            <a:lvl6pPr lvl="5" rtl="0">
              <a:spcBef>
                <a:spcPts val="0"/>
              </a:spcBef>
              <a:buSzPct val="100000"/>
              <a:buNone/>
              <a:defRPr sz="1400"/>
            </a:lvl6pPr>
            <a:lvl7pPr lvl="6" rtl="0">
              <a:spcBef>
                <a:spcPts val="0"/>
              </a:spcBef>
              <a:buSzPct val="100000"/>
              <a:buNone/>
              <a:defRPr sz="1400"/>
            </a:lvl7pPr>
            <a:lvl8pPr lvl="7" rtl="0">
              <a:spcBef>
                <a:spcPts val="0"/>
              </a:spcBef>
              <a:buSzPct val="100000"/>
              <a:buNone/>
              <a:defRPr sz="1400"/>
            </a:lvl8pPr>
            <a:lvl9pPr lvl="8" rtl="0">
              <a:spcBef>
                <a:spcPts val="0"/>
              </a:spcBef>
              <a:buSzPct val="1000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000" i="1"/>
            </a:lvl1pPr>
            <a:lvl2pPr lvl="1" rtl="0">
              <a:spcBef>
                <a:spcPts val="0"/>
              </a:spcBef>
              <a:buSzPct val="100000"/>
              <a:defRPr sz="3000" i="1"/>
            </a:lvl2pPr>
            <a:lvl3pPr lvl="2" rtl="0">
              <a:spcBef>
                <a:spcPts val="0"/>
              </a:spcBef>
              <a:buSzPct val="100000"/>
              <a:defRPr sz="3000" i="1"/>
            </a:lvl3pPr>
            <a:lvl4pPr lvl="3" rtl="0">
              <a:spcBef>
                <a:spcPts val="0"/>
              </a:spcBef>
              <a:buSzPct val="100000"/>
              <a:defRPr sz="3000" i="1"/>
            </a:lvl4pPr>
            <a:lvl5pPr lvl="4" rtl="0">
              <a:spcBef>
                <a:spcPts val="0"/>
              </a:spcBef>
              <a:buSzPct val="100000"/>
              <a:defRPr sz="3000" i="1"/>
            </a:lvl5pPr>
            <a:lvl6pPr lvl="5" rtl="0">
              <a:spcBef>
                <a:spcPts val="0"/>
              </a:spcBef>
              <a:buSzPct val="100000"/>
              <a:defRPr sz="3000" i="1"/>
            </a:lvl6pPr>
            <a:lvl7pPr lvl="6" rtl="0">
              <a:spcBef>
                <a:spcPts val="0"/>
              </a:spcBef>
              <a:buSzPct val="100000"/>
              <a:defRPr sz="3000" i="1"/>
            </a:lvl7pPr>
            <a:lvl8pPr lvl="7" rtl="0">
              <a:spcBef>
                <a:spcPts val="0"/>
              </a:spcBef>
              <a:buSzPct val="100000"/>
              <a:defRPr sz="3000" i="1"/>
            </a:lvl8pPr>
            <a:lvl9pPr lvl="8">
              <a:spcBef>
                <a:spcPts val="0"/>
              </a:spcBef>
              <a:buSzPct val="100000"/>
              <a:defRPr sz="30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pPr/>
              <a:t>‹#›</a:t>
            </a:fld>
            <a:endParaRPr lang="en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49199" y="1146025"/>
            <a:ext cx="2740200" cy="378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199" cy="378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732983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6726392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no 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743645"/>
            <a:ext cx="60366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SỐ THỰC</a:t>
            </a:r>
            <a:br>
              <a:rPr lang="en-US" dirty="0"/>
            </a:br>
            <a:r>
              <a:rPr lang="en-US" dirty="0"/>
              <a:t>HIỆU ỨNG VÀ XẤP XỈ THỰC THỤ</a:t>
            </a:r>
            <a:endParaRPr lang="en" dirty="0"/>
          </a:p>
        </p:txBody>
      </p:sp>
      <p:grpSp>
        <p:nvGrpSpPr>
          <p:cNvPr id="75" name="Shape 75"/>
          <p:cNvGrpSpPr/>
          <p:nvPr/>
        </p:nvGrpSpPr>
        <p:grpSpPr>
          <a:xfrm>
            <a:off x="800651" y="1070678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55" y="753570"/>
            <a:ext cx="1405877" cy="1104419"/>
          </a:xfrm>
          <a:prstGeom prst="rect">
            <a:avLst/>
          </a:prstGeom>
        </p:spPr>
      </p:pic>
      <p:sp>
        <p:nvSpPr>
          <p:cNvPr id="8" name="Shape 88"/>
          <p:cNvSpPr txBox="1">
            <a:spLocks/>
          </p:cNvSpPr>
          <p:nvPr/>
        </p:nvSpPr>
        <p:spPr>
          <a:xfrm>
            <a:off x="685800" y="4013165"/>
            <a:ext cx="5502900" cy="687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chemeClr val="dk1"/>
              </a:buClr>
              <a:buSzPct val="1100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GVHD: PGS. TS.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Trần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Đan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Thư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            TS           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Đặng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Hồng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Vân</a:t>
            </a:r>
            <a:endParaRPr lang="en" sz="1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685800" y="1202350"/>
            <a:ext cx="60930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/>
              <a:t>Pi</a:t>
            </a:r>
            <a:endParaRPr lang="en" sz="7200" dirty="0"/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0"/>
            <a:ext cx="4910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/>
              <a:t>Tàu</a:t>
            </a:r>
            <a:r>
              <a:rPr lang="en-US" sz="1800" dirty="0"/>
              <a:t> </a:t>
            </a:r>
            <a:r>
              <a:rPr lang="en-US" sz="1800" dirty="0" err="1"/>
              <a:t>vũ</a:t>
            </a:r>
            <a:r>
              <a:rPr lang="en-US" sz="1800" dirty="0"/>
              <a:t> </a:t>
            </a:r>
            <a:r>
              <a:rPr lang="en-US" sz="1800" dirty="0" err="1"/>
              <a:t>trụ</a:t>
            </a:r>
            <a:r>
              <a:rPr lang="en-US" sz="1800" dirty="0"/>
              <a:t> </a:t>
            </a:r>
            <a:r>
              <a:rPr lang="en-US" sz="1800" dirty="0" err="1"/>
              <a:t>vẫn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lạc</a:t>
            </a:r>
            <a:r>
              <a:rPr lang="en-US" sz="1800" dirty="0"/>
              <a:t>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Pi </a:t>
            </a:r>
            <a:r>
              <a:rPr lang="en-US" sz="1800" dirty="0" err="1"/>
              <a:t>đến</a:t>
            </a:r>
            <a:r>
              <a:rPr lang="en-US" sz="1800" dirty="0"/>
              <a:t> 1000 </a:t>
            </a:r>
            <a:r>
              <a:rPr lang="en-US" sz="1800" dirty="0" err="1"/>
              <a:t>chữ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đằng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dấu</a:t>
            </a:r>
            <a:r>
              <a:rPr lang="en-US" sz="1800" dirty="0"/>
              <a:t> </a:t>
            </a:r>
            <a:r>
              <a:rPr lang="en-US" sz="1800" dirty="0" err="1"/>
              <a:t>phẩy</a:t>
            </a:r>
            <a:endParaRPr lang="en" sz="1800" dirty="0"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1" name="Shape 151"/>
          <p:cNvSpPr/>
          <p:nvPr/>
        </p:nvSpPr>
        <p:spPr>
          <a:xfrm rot="9835936">
            <a:off x="6580776" y="2593760"/>
            <a:ext cx="162727" cy="15537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2" name="Shape 152"/>
          <p:cNvGrpSpPr/>
          <p:nvPr/>
        </p:nvGrpSpPr>
        <p:grpSpPr>
          <a:xfrm>
            <a:off x="5000188" y="1088673"/>
            <a:ext cx="162684" cy="162919"/>
            <a:chOff x="5294400" y="974850"/>
            <a:chExt cx="416500" cy="417100"/>
          </a:xfrm>
        </p:grpSpPr>
        <p:sp>
          <p:nvSpPr>
            <p:cNvPr id="153" name="Shape 15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7068970" y="1715282"/>
            <a:ext cx="1262238" cy="1262397"/>
            <a:chOff x="6643075" y="3664250"/>
            <a:chExt cx="407950" cy="407975"/>
          </a:xfrm>
        </p:grpSpPr>
        <p:sp>
          <p:nvSpPr>
            <p:cNvPr id="156" name="Shape 15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8" name="Shape 158"/>
          <p:cNvGrpSpPr/>
          <p:nvPr/>
        </p:nvGrpSpPr>
        <p:grpSpPr>
          <a:xfrm rot="4171020">
            <a:off x="6563375" y="1551792"/>
            <a:ext cx="454544" cy="454519"/>
            <a:chOff x="576250" y="4319400"/>
            <a:chExt cx="442075" cy="442050"/>
          </a:xfrm>
        </p:grpSpPr>
        <p:sp>
          <p:nvSpPr>
            <p:cNvPr id="159" name="Shape 15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4620497" y="1288158"/>
            <a:ext cx="358874" cy="358874"/>
            <a:chOff x="5941025" y="3634400"/>
            <a:chExt cx="467650" cy="467650"/>
          </a:xfrm>
        </p:grpSpPr>
        <p:sp>
          <p:nvSpPr>
            <p:cNvPr id="164" name="Shape 16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0" name="Shape 170"/>
          <p:cNvSpPr/>
          <p:nvPr/>
        </p:nvSpPr>
        <p:spPr>
          <a:xfrm rot="1902146">
            <a:off x="7410555" y="1156421"/>
            <a:ext cx="162717" cy="15536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 rot="-1130564">
            <a:off x="4363392" y="1257498"/>
            <a:ext cx="162712" cy="15536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827347" y="2810427"/>
            <a:ext cx="98496" cy="940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 rot="-9946640">
            <a:off x="7756224" y="760053"/>
            <a:ext cx="98495" cy="9404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3967602">
            <a:off x="4264876" y="1514899"/>
            <a:ext cx="98505" cy="9405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715072">
            <a:off x="5038781" y="1345443"/>
            <a:ext cx="1437259" cy="262263"/>
          </a:xfrm>
          <a:custGeom>
            <a:avLst/>
            <a:gdLst/>
            <a:ahLst/>
            <a:cxnLst/>
            <a:rect l="0" t="0" r="0" b="0"/>
            <a:pathLst>
              <a:path w="57493" h="10491" extrusionOk="0">
                <a:moveTo>
                  <a:pt x="0" y="10491"/>
                </a:moveTo>
                <a:cubicBezTo>
                  <a:pt x="4699" y="8765"/>
                  <a:pt x="18613" y="1055"/>
                  <a:pt x="28196" y="138"/>
                </a:cubicBezTo>
                <a:cubicBezTo>
                  <a:pt x="37778" y="-779"/>
                  <a:pt x="52610" y="4176"/>
                  <a:pt x="57493" y="498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Shape 18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49199" y="1146025"/>
                <a:ext cx="2740200" cy="37800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b="1" dirty="0">
                    <a:latin typeface="+mn-lt"/>
                  </a:rPr>
                  <a:t>CÔNG THỨC</a:t>
                </a:r>
                <a:endParaRPr lang="en" b="1" dirty="0">
                  <a:latin typeface="+mn-l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-US" dirty="0"/>
                  <a:t>Pi = Chu vi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tròn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kính</a:t>
                </a:r>
                <a:endParaRPr lang="en" dirty="0"/>
              </a:p>
            </p:txBody>
          </p:sp>
        </mc:Choice>
        <mc:Fallback xmlns="">
          <p:sp>
            <p:nvSpPr>
              <p:cNvPr id="180" name="Shape 18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9199" y="1146025"/>
                <a:ext cx="2740200" cy="3780000"/>
              </a:xfrm>
              <a:prstGeom prst="rect">
                <a:avLst/>
              </a:prstGeom>
              <a:blipFill rotWithShape="0">
                <a:blip r:embed="rId3"/>
                <a:stretch>
                  <a:fillRect l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</a:t>
            </a:r>
            <a:endParaRPr lang="en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199" cy="378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latin typeface="+mn-lt"/>
              </a:rPr>
              <a:t>NHIỀU CÔNG THỨC</a:t>
            </a:r>
            <a:endParaRPr lang="en" b="1" dirty="0">
              <a:latin typeface="+mn-lt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Archimedes (22/7), Liu Hui (355/133)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b="1" dirty="0"/>
              <a:t> =&gt; </a:t>
            </a:r>
            <a:r>
              <a:rPr lang="en-US" b="1" dirty="0">
                <a:latin typeface="+mn-lt"/>
              </a:rPr>
              <a:t>ĐỘ HỘI TỤ</a:t>
            </a:r>
          </a:p>
          <a:p>
            <a:pPr lvl="0">
              <a:spcBef>
                <a:spcPts val="0"/>
              </a:spcBef>
              <a:buNone/>
            </a:pPr>
            <a:endParaRPr lang="en-US" b="1" dirty="0"/>
          </a:p>
          <a:p>
            <a:pPr lvl="0">
              <a:spcBef>
                <a:spcPts val="0"/>
              </a:spcBef>
              <a:buNone/>
            </a:pPr>
            <a:r>
              <a:rPr lang="en-US" b="1" dirty="0"/>
              <a:t>Theo ln, </a:t>
            </a:r>
            <a:r>
              <a:rPr lang="en-US" b="1" dirty="0" err="1"/>
              <a:t>arctan</a:t>
            </a:r>
            <a:r>
              <a:rPr lang="en-US" b="1" dirty="0"/>
              <a:t>, 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  </a:t>
            </a:r>
            <a:endParaRPr lang="en" dirty="0"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pSp>
        <p:nvGrpSpPr>
          <p:cNvPr id="184" name="Shape 184"/>
          <p:cNvGrpSpPr/>
          <p:nvPr/>
        </p:nvGrpSpPr>
        <p:grpSpPr>
          <a:xfrm>
            <a:off x="573607" y="565508"/>
            <a:ext cx="315881" cy="297194"/>
            <a:chOff x="5972700" y="2330200"/>
            <a:chExt cx="411625" cy="387275"/>
          </a:xfrm>
        </p:grpSpPr>
        <p:sp>
          <p:nvSpPr>
            <p:cNvPr id="185" name="Shape 18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" name="Shape 843"/>
          <p:cNvGrpSpPr/>
          <p:nvPr/>
        </p:nvGrpSpPr>
        <p:grpSpPr>
          <a:xfrm>
            <a:off x="573607" y="1719914"/>
            <a:ext cx="1079481" cy="1051467"/>
            <a:chOff x="5916675" y="927975"/>
            <a:chExt cx="516350" cy="502950"/>
          </a:xfrm>
        </p:grpSpPr>
        <p:sp>
          <p:nvSpPr>
            <p:cNvPr id="10" name="Shape 84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84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851"/>
          <p:cNvSpPr/>
          <p:nvPr/>
        </p:nvSpPr>
        <p:spPr>
          <a:xfrm>
            <a:off x="1051446" y="2307928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hape 292"/>
          <p:cNvCxnSpPr/>
          <p:nvPr/>
        </p:nvCxnSpPr>
        <p:spPr>
          <a:xfrm>
            <a:off x="2614151" y="3328177"/>
            <a:ext cx="3032595" cy="165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oval" w="lg" len="lg"/>
            <a:tailEnd type="oval" w="lg" len="lg"/>
          </a:ln>
        </p:spPr>
      </p:cxnSp>
      <p:cxnSp>
        <p:nvCxnSpPr>
          <p:cNvPr id="14" name="Shape 293"/>
          <p:cNvCxnSpPr/>
          <p:nvPr/>
        </p:nvCxnSpPr>
        <p:spPr>
          <a:xfrm rot="10800000">
            <a:off x="3361563" y="2896379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5" name="Shape 294"/>
          <p:cNvCxnSpPr/>
          <p:nvPr/>
        </p:nvCxnSpPr>
        <p:spPr>
          <a:xfrm rot="10800000">
            <a:off x="4049074" y="3343518"/>
            <a:ext cx="0" cy="415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lg" len="lg"/>
            <a:tailEnd type="none" w="lg" len="lg"/>
          </a:ln>
        </p:spPr>
      </p:cxnSp>
      <p:sp>
        <p:nvSpPr>
          <p:cNvPr id="16" name="Shape 295"/>
          <p:cNvSpPr txBox="1"/>
          <p:nvPr/>
        </p:nvSpPr>
        <p:spPr>
          <a:xfrm>
            <a:off x="3025526" y="2636229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</a:p>
        </p:txBody>
      </p:sp>
      <p:sp>
        <p:nvSpPr>
          <p:cNvPr id="17" name="Shape 296"/>
          <p:cNvSpPr txBox="1"/>
          <p:nvPr/>
        </p:nvSpPr>
        <p:spPr>
          <a:xfrm>
            <a:off x="3621728" y="3767017"/>
            <a:ext cx="9420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</a:p>
        </p:txBody>
      </p:sp>
      <p:sp>
        <p:nvSpPr>
          <p:cNvPr id="18" name="Shape 297"/>
          <p:cNvSpPr txBox="1"/>
          <p:nvPr/>
        </p:nvSpPr>
        <p:spPr>
          <a:xfrm>
            <a:off x="4327068" y="2596973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third</a:t>
            </a:r>
          </a:p>
        </p:txBody>
      </p:sp>
      <p:cxnSp>
        <p:nvCxnSpPr>
          <p:cNvPr id="19" name="Shape 298"/>
          <p:cNvCxnSpPr/>
          <p:nvPr/>
        </p:nvCxnSpPr>
        <p:spPr>
          <a:xfrm rot="10800000">
            <a:off x="4690804" y="2882830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0" name="Shape 294"/>
          <p:cNvCxnSpPr/>
          <p:nvPr/>
        </p:nvCxnSpPr>
        <p:spPr>
          <a:xfrm rot="10800000">
            <a:off x="4798143" y="3346723"/>
            <a:ext cx="0" cy="415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lg" len="lg"/>
            <a:tailEnd type="none" w="lg" len="lg"/>
          </a:ln>
        </p:spPr>
      </p:cxnSp>
      <p:sp>
        <p:nvSpPr>
          <p:cNvPr id="21" name="Shape 296"/>
          <p:cNvSpPr txBox="1"/>
          <p:nvPr/>
        </p:nvSpPr>
        <p:spPr>
          <a:xfrm>
            <a:off x="4327068" y="3768648"/>
            <a:ext cx="9420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l-GR" b="1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π</a:t>
            </a:r>
            <a:endParaRPr lang="en" b="1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  <a:sym typeface="Raleway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41046" y="2762320"/>
            <a:ext cx="56896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DEMO 2 - Pi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548132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pi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pPr lvl="0"/>
            <a:r>
              <a:rPr lang="en-US" dirty="0"/>
              <a:t>Leibniz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N-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Pi </a:t>
            </a:r>
            <a:r>
              <a:rPr lang="en-US" dirty="0" err="1"/>
              <a:t>sử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BBP (Bailey–</a:t>
            </a:r>
            <a:r>
              <a:rPr lang="en-US" dirty="0" err="1"/>
              <a:t>Borwein</a:t>
            </a:r>
            <a:r>
              <a:rPr lang="en-US" dirty="0"/>
              <a:t>–</a:t>
            </a:r>
            <a:r>
              <a:rPr lang="en-US" dirty="0" err="1"/>
              <a:t>Plouffe</a:t>
            </a:r>
            <a:r>
              <a:rPr lang="en-US" dirty="0"/>
              <a:t>)</a:t>
            </a:r>
            <a:endParaRPr lang="en" sz="1200" i="1" dirty="0"/>
          </a:p>
        </p:txBody>
      </p:sp>
      <p:grpSp>
        <p:nvGrpSpPr>
          <p:cNvPr id="115" name="Shape 115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16" name="Shape 1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9411" y="2999228"/>
                <a:ext cx="2702086" cy="4962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− …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11" y="2999228"/>
                <a:ext cx="2702086" cy="496290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58147" y="3764300"/>
                <a:ext cx="3060773" cy="58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(8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47" y="3764300"/>
                <a:ext cx="3060773" cy="588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hape 175"/>
          <p:cNvSpPr/>
          <p:nvPr/>
        </p:nvSpPr>
        <p:spPr>
          <a:xfrm rot="20612199">
            <a:off x="6333131" y="3389197"/>
            <a:ext cx="1456079" cy="262263"/>
          </a:xfrm>
          <a:custGeom>
            <a:avLst/>
            <a:gdLst/>
            <a:ahLst/>
            <a:cxnLst/>
            <a:rect l="0" t="0" r="0" b="0"/>
            <a:pathLst>
              <a:path w="57493" h="10491" extrusionOk="0">
                <a:moveTo>
                  <a:pt x="0" y="10491"/>
                </a:moveTo>
                <a:cubicBezTo>
                  <a:pt x="4699" y="8765"/>
                  <a:pt x="18613" y="1055"/>
                  <a:pt x="28196" y="138"/>
                </a:cubicBezTo>
                <a:cubicBezTo>
                  <a:pt x="37778" y="-779"/>
                  <a:pt x="52610" y="4176"/>
                  <a:pt x="57493" y="4984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sp>
      <p:sp>
        <p:nvSpPr>
          <p:cNvPr id="5" name="5-Point Star 4"/>
          <p:cNvSpPr/>
          <p:nvPr/>
        </p:nvSpPr>
        <p:spPr>
          <a:xfrm>
            <a:off x="7426037" y="2662700"/>
            <a:ext cx="1308582" cy="1004700"/>
          </a:xfrm>
          <a:prstGeom prst="star5">
            <a:avLst/>
          </a:prstGeom>
          <a:ln w="3175">
            <a:solidFill>
              <a:srgbClr val="00B0F0"/>
            </a:solidFill>
          </a:ln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FF0000"/>
                </a:solidFill>
              </a:rPr>
              <a:t>Phần</a:t>
            </a:r>
            <a:r>
              <a:rPr lang="en-US" sz="1000" b="1" dirty="0">
                <a:solidFill>
                  <a:srgbClr val="FF0000"/>
                </a:solidFill>
              </a:rPr>
              <a:t> </a:t>
            </a:r>
            <a:r>
              <a:rPr lang="en-US" sz="1000" b="1" dirty="0" err="1">
                <a:solidFill>
                  <a:srgbClr val="FF0000"/>
                </a:solidFill>
              </a:rPr>
              <a:t>dư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5589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 idx="4294967295"/>
          </p:nvPr>
        </p:nvSpPr>
        <p:spPr>
          <a:xfrm>
            <a:off x="685800" y="1202350"/>
            <a:ext cx="60930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/>
              <a:t>e</a:t>
            </a:r>
            <a:endParaRPr lang="en" sz="7200" dirty="0"/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4294967295"/>
          </p:nvPr>
        </p:nvSpPr>
        <p:spPr>
          <a:xfrm>
            <a:off x="680810" y="3080405"/>
            <a:ext cx="573532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đàn</a:t>
            </a:r>
            <a:r>
              <a:rPr lang="en-US" sz="1800" dirty="0"/>
              <a:t> </a:t>
            </a:r>
            <a:r>
              <a:rPr lang="en-US" sz="1800" dirty="0" err="1"/>
              <a:t>ông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gửi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kì</a:t>
            </a:r>
            <a:r>
              <a:rPr lang="en-US" sz="1800" dirty="0"/>
              <a:t> </a:t>
            </a:r>
            <a:r>
              <a:rPr lang="en-US" sz="1800" dirty="0" err="1"/>
              <a:t>hạn</a:t>
            </a:r>
            <a:r>
              <a:rPr lang="en-US" sz="1800" dirty="0"/>
              <a:t> 1 </a:t>
            </a:r>
            <a:r>
              <a:rPr lang="en-US" sz="1800" dirty="0" err="1"/>
              <a:t>năm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ngân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?</a:t>
            </a:r>
            <a:endParaRPr lang="en" sz="1800" dirty="0"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grpSp>
        <p:nvGrpSpPr>
          <p:cNvPr id="30" name="Shape 621"/>
          <p:cNvGrpSpPr/>
          <p:nvPr/>
        </p:nvGrpSpPr>
        <p:grpSpPr>
          <a:xfrm>
            <a:off x="5716446" y="647022"/>
            <a:ext cx="2492833" cy="2270455"/>
            <a:chOff x="5941025" y="3634400"/>
            <a:chExt cx="467650" cy="467650"/>
          </a:xfrm>
        </p:grpSpPr>
        <p:sp>
          <p:nvSpPr>
            <p:cNvPr id="31" name="Shape 62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62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62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62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62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62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0" y="1151611"/>
            <a:ext cx="1698617" cy="12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094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EULER NUMBER</a:t>
            </a:r>
            <a:br>
              <a:rPr lang="en-US" dirty="0"/>
            </a:br>
            <a:r>
              <a:rPr lang="en-US" sz="1400" b="0" i="1" dirty="0"/>
              <a:t>2.71828</a:t>
            </a:r>
            <a:endParaRPr lang="en" i="1"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CÔNG THỨC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e = 1/0! + 1/1! + 1/2! + 1/3! + 1/4! + ...</a:t>
            </a:r>
            <a:endParaRPr lang="en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idx="2"/>
          </p:nvPr>
        </p:nvSpPr>
        <p:spPr>
          <a:xfrm>
            <a:off x="4732983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TỔNG CÁC SỐ VÔ TỶ</a:t>
            </a:r>
            <a:endParaRPr lang="en" b="1" dirty="0"/>
          </a:p>
          <a:p>
            <a:pPr lvl="0">
              <a:buNone/>
            </a:pP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đều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3"/>
          </p:nvPr>
        </p:nvSpPr>
        <p:spPr>
          <a:xfrm>
            <a:off x="6726392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mũ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grpSp>
        <p:nvGrpSpPr>
          <p:cNvPr id="196" name="Shape 196"/>
          <p:cNvGrpSpPr/>
          <p:nvPr/>
        </p:nvGrpSpPr>
        <p:grpSpPr>
          <a:xfrm>
            <a:off x="560527" y="486714"/>
            <a:ext cx="413072" cy="396246"/>
            <a:chOff x="5233525" y="4954450"/>
            <a:chExt cx="538275" cy="516350"/>
          </a:xfrm>
        </p:grpSpPr>
        <p:sp>
          <p:nvSpPr>
            <p:cNvPr id="197" name="Shape 19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49" y="1474781"/>
            <a:ext cx="1759152" cy="651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49" y="2714230"/>
            <a:ext cx="4933950" cy="1917459"/>
          </a:xfrm>
          <a:prstGeom prst="rect">
            <a:avLst/>
          </a:prstGeom>
        </p:spPr>
      </p:pic>
      <p:grpSp>
        <p:nvGrpSpPr>
          <p:cNvPr id="21" name="Shape 528"/>
          <p:cNvGrpSpPr/>
          <p:nvPr/>
        </p:nvGrpSpPr>
        <p:grpSpPr>
          <a:xfrm>
            <a:off x="6827699" y="1182268"/>
            <a:ext cx="292532" cy="292513"/>
            <a:chOff x="1951075" y="2333250"/>
            <a:chExt cx="381200" cy="381175"/>
          </a:xfrm>
        </p:grpSpPr>
        <p:sp>
          <p:nvSpPr>
            <p:cNvPr id="22" name="Shape 52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3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3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3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DEMO 2 - e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548132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Wozniak improvement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90000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Xavier </a:t>
            </a:r>
            <a:r>
              <a:rPr lang="en-US" dirty="0" err="1"/>
              <a:t>Gourdon</a:t>
            </a:r>
            <a:r>
              <a:rPr lang="en-US" dirty="0"/>
              <a:t> (Jul 1999)</a:t>
            </a:r>
            <a:endParaRPr lang="en" sz="1200" i="1" dirty="0"/>
          </a:p>
        </p:txBody>
      </p:sp>
      <p:grpSp>
        <p:nvGrpSpPr>
          <p:cNvPr id="115" name="Shape 115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16" name="Shape 1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90071" y="2971750"/>
                <a:ext cx="2370456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0!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1!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+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2!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... +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71" y="2971750"/>
                <a:ext cx="2370456" cy="497059"/>
              </a:xfrm>
              <a:prstGeom prst="rect">
                <a:avLst/>
              </a:prstGeom>
              <a:blipFill rotWithShape="0">
                <a:blip r:embed="rId3"/>
                <a:stretch>
                  <a:fillRect t="-28049" b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44358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 idx="4294967295"/>
          </p:nvPr>
        </p:nvSpPr>
        <p:spPr>
          <a:xfrm>
            <a:off x="685800" y="1202350"/>
            <a:ext cx="6093000" cy="115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Montserrat"/>
              <a:buNone/>
            </a:pPr>
            <a:r>
              <a:rPr lang="en-US" sz="1800" b="1" i="0" u="none" strike="noStrike" cap="none">
                <a:latin typeface="Montserrat"/>
                <a:ea typeface="Montserrat"/>
                <a:cs typeface="Montserrat"/>
                <a:sym typeface="Montserrat"/>
              </a:rPr>
              <a:t> 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0"/>
            <a:ext cx="49104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aleway"/>
              <a:buNone/>
            </a:pP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căn</a:t>
            </a:r>
            <a:r>
              <a:rPr lang="en-US" sz="1800" dirty="0"/>
              <a:t> </a:t>
            </a:r>
            <a:r>
              <a:rPr lang="en-US" sz="1800" dirty="0" err="1"/>
              <a:t>bậc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en-US" sz="1800" dirty="0"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699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/>
          <p:nvPr/>
        </p:nvSpPr>
        <p:spPr>
          <a:xfrm rot="9835936">
            <a:off x="6580775" y="2593759"/>
            <a:ext cx="162727" cy="155377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Shape 333"/>
          <p:cNvGrpSpPr/>
          <p:nvPr/>
        </p:nvGrpSpPr>
        <p:grpSpPr>
          <a:xfrm>
            <a:off x="5000188" y="1088673"/>
            <a:ext cx="162683" cy="162918"/>
            <a:chOff x="5294400" y="974850"/>
            <a:chExt cx="416499" cy="417099"/>
          </a:xfrm>
        </p:grpSpPr>
        <p:sp>
          <p:nvSpPr>
            <p:cNvPr id="334" name="Shape 334"/>
            <p:cNvSpPr/>
            <p:nvPr/>
          </p:nvSpPr>
          <p:spPr>
            <a:xfrm>
              <a:off x="5325450" y="997975"/>
              <a:ext cx="151649" cy="154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3016" y="1435"/>
                  </a:moveTo>
                  <a:lnTo>
                    <a:pt x="53016" y="1435"/>
                  </a:lnTo>
                  <a:lnTo>
                    <a:pt x="51572" y="19"/>
                  </a:lnTo>
                  <a:lnTo>
                    <a:pt x="50128" y="19"/>
                  </a:lnTo>
                  <a:lnTo>
                    <a:pt x="48684" y="484"/>
                  </a:lnTo>
                  <a:lnTo>
                    <a:pt x="48189" y="2850"/>
                  </a:lnTo>
                  <a:lnTo>
                    <a:pt x="41444" y="34964"/>
                  </a:lnTo>
                  <a:lnTo>
                    <a:pt x="41444" y="34964"/>
                  </a:lnTo>
                  <a:lnTo>
                    <a:pt x="40494" y="37330"/>
                  </a:lnTo>
                  <a:lnTo>
                    <a:pt x="39050" y="39696"/>
                  </a:lnTo>
                  <a:lnTo>
                    <a:pt x="36636" y="42062"/>
                  </a:lnTo>
                  <a:lnTo>
                    <a:pt x="34223" y="42992"/>
                  </a:lnTo>
                  <a:lnTo>
                    <a:pt x="2433" y="53387"/>
                  </a:lnTo>
                  <a:lnTo>
                    <a:pt x="2433" y="53387"/>
                  </a:lnTo>
                  <a:lnTo>
                    <a:pt x="494" y="54802"/>
                  </a:lnTo>
                  <a:lnTo>
                    <a:pt x="19" y="55753"/>
                  </a:lnTo>
                  <a:lnTo>
                    <a:pt x="494" y="57168"/>
                  </a:lnTo>
                  <a:lnTo>
                    <a:pt x="1938" y="58584"/>
                  </a:lnTo>
                  <a:lnTo>
                    <a:pt x="31335" y="74641"/>
                  </a:lnTo>
                  <a:lnTo>
                    <a:pt x="31335" y="74641"/>
                  </a:lnTo>
                  <a:lnTo>
                    <a:pt x="33748" y="76056"/>
                  </a:lnTo>
                  <a:lnTo>
                    <a:pt x="35667" y="78422"/>
                  </a:lnTo>
                  <a:lnTo>
                    <a:pt x="36636" y="81254"/>
                  </a:lnTo>
                  <a:lnTo>
                    <a:pt x="37111" y="83619"/>
                  </a:lnTo>
                  <a:lnTo>
                    <a:pt x="37606" y="116683"/>
                  </a:lnTo>
                  <a:lnTo>
                    <a:pt x="37606" y="116683"/>
                  </a:lnTo>
                  <a:lnTo>
                    <a:pt x="38081" y="118564"/>
                  </a:lnTo>
                  <a:lnTo>
                    <a:pt x="39050" y="119980"/>
                  </a:lnTo>
                  <a:lnTo>
                    <a:pt x="40494" y="119980"/>
                  </a:lnTo>
                  <a:lnTo>
                    <a:pt x="41938" y="118564"/>
                  </a:lnTo>
                  <a:lnTo>
                    <a:pt x="66508" y="96360"/>
                  </a:lnTo>
                  <a:lnTo>
                    <a:pt x="66508" y="96360"/>
                  </a:lnTo>
                  <a:lnTo>
                    <a:pt x="68921" y="94479"/>
                  </a:lnTo>
                  <a:lnTo>
                    <a:pt x="71810" y="93529"/>
                  </a:lnTo>
                  <a:lnTo>
                    <a:pt x="74698" y="93529"/>
                  </a:lnTo>
                  <a:lnTo>
                    <a:pt x="77586" y="94014"/>
                  </a:lnTo>
                  <a:lnTo>
                    <a:pt x="109396" y="103458"/>
                  </a:lnTo>
                  <a:lnTo>
                    <a:pt x="109396" y="103458"/>
                  </a:lnTo>
                  <a:lnTo>
                    <a:pt x="111790" y="103923"/>
                  </a:lnTo>
                  <a:lnTo>
                    <a:pt x="112759" y="103458"/>
                  </a:lnTo>
                  <a:lnTo>
                    <a:pt x="113234" y="102042"/>
                  </a:lnTo>
                  <a:lnTo>
                    <a:pt x="112759" y="100142"/>
                  </a:lnTo>
                  <a:lnTo>
                    <a:pt x="98793" y="69928"/>
                  </a:lnTo>
                  <a:lnTo>
                    <a:pt x="98793" y="69928"/>
                  </a:lnTo>
                  <a:lnTo>
                    <a:pt x="97823" y="67563"/>
                  </a:lnTo>
                  <a:lnTo>
                    <a:pt x="97823" y="64731"/>
                  </a:lnTo>
                  <a:lnTo>
                    <a:pt x="98298" y="61881"/>
                  </a:lnTo>
                  <a:lnTo>
                    <a:pt x="99742" y="59534"/>
                  </a:lnTo>
                  <a:lnTo>
                    <a:pt x="119030" y="32598"/>
                  </a:lnTo>
                  <a:lnTo>
                    <a:pt x="119030" y="32598"/>
                  </a:lnTo>
                  <a:lnTo>
                    <a:pt x="119980" y="30717"/>
                  </a:lnTo>
                  <a:lnTo>
                    <a:pt x="119980" y="29301"/>
                  </a:lnTo>
                  <a:lnTo>
                    <a:pt x="118536" y="28351"/>
                  </a:lnTo>
                  <a:lnTo>
                    <a:pt x="116617" y="28351"/>
                  </a:lnTo>
                  <a:lnTo>
                    <a:pt x="82888" y="32133"/>
                  </a:lnTo>
                  <a:lnTo>
                    <a:pt x="82888" y="32133"/>
                  </a:lnTo>
                  <a:lnTo>
                    <a:pt x="80474" y="32133"/>
                  </a:lnTo>
                  <a:lnTo>
                    <a:pt x="77586" y="31182"/>
                  </a:lnTo>
                  <a:lnTo>
                    <a:pt x="75173" y="29767"/>
                  </a:lnTo>
                  <a:lnTo>
                    <a:pt x="73254" y="27886"/>
                  </a:lnTo>
                  <a:lnTo>
                    <a:pt x="53016" y="143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5294400" y="974850"/>
              <a:ext cx="416499" cy="4170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35092" y="87763"/>
                  </a:moveTo>
                  <a:lnTo>
                    <a:pt x="35092" y="87763"/>
                  </a:lnTo>
                  <a:lnTo>
                    <a:pt x="37894" y="87590"/>
                  </a:lnTo>
                  <a:lnTo>
                    <a:pt x="40530" y="87417"/>
                  </a:lnTo>
                  <a:lnTo>
                    <a:pt x="43159" y="87065"/>
                  </a:lnTo>
                  <a:lnTo>
                    <a:pt x="45788" y="86540"/>
                  </a:lnTo>
                  <a:lnTo>
                    <a:pt x="48244" y="86015"/>
                  </a:lnTo>
                  <a:lnTo>
                    <a:pt x="50701" y="85310"/>
                  </a:lnTo>
                  <a:lnTo>
                    <a:pt x="53157" y="84440"/>
                  </a:lnTo>
                  <a:lnTo>
                    <a:pt x="55613" y="83562"/>
                  </a:lnTo>
                  <a:lnTo>
                    <a:pt x="57896" y="82512"/>
                  </a:lnTo>
                  <a:lnTo>
                    <a:pt x="60180" y="81282"/>
                  </a:lnTo>
                  <a:lnTo>
                    <a:pt x="62456" y="80059"/>
                  </a:lnTo>
                  <a:lnTo>
                    <a:pt x="64559" y="78657"/>
                  </a:lnTo>
                  <a:lnTo>
                    <a:pt x="66669" y="77254"/>
                  </a:lnTo>
                  <a:lnTo>
                    <a:pt x="68600" y="75679"/>
                  </a:lnTo>
                  <a:lnTo>
                    <a:pt x="70530" y="74104"/>
                  </a:lnTo>
                  <a:lnTo>
                    <a:pt x="72280" y="72349"/>
                  </a:lnTo>
                  <a:lnTo>
                    <a:pt x="74038" y="70421"/>
                  </a:lnTo>
                  <a:lnTo>
                    <a:pt x="75788" y="68494"/>
                  </a:lnTo>
                  <a:lnTo>
                    <a:pt x="77366" y="66566"/>
                  </a:lnTo>
                  <a:lnTo>
                    <a:pt x="78770" y="64466"/>
                  </a:lnTo>
                  <a:lnTo>
                    <a:pt x="80175" y="62366"/>
                  </a:lnTo>
                  <a:lnTo>
                    <a:pt x="81406" y="60266"/>
                  </a:lnTo>
                  <a:lnTo>
                    <a:pt x="82631" y="57986"/>
                  </a:lnTo>
                  <a:lnTo>
                    <a:pt x="83683" y="55533"/>
                  </a:lnTo>
                  <a:lnTo>
                    <a:pt x="84561" y="53253"/>
                  </a:lnTo>
                  <a:lnTo>
                    <a:pt x="85440" y="50800"/>
                  </a:lnTo>
                  <a:lnTo>
                    <a:pt x="86139" y="48348"/>
                  </a:lnTo>
                  <a:lnTo>
                    <a:pt x="86665" y="45722"/>
                  </a:lnTo>
                  <a:lnTo>
                    <a:pt x="87190" y="43097"/>
                  </a:lnTo>
                  <a:lnTo>
                    <a:pt x="87543" y="40465"/>
                  </a:lnTo>
                  <a:lnTo>
                    <a:pt x="87716" y="37839"/>
                  </a:lnTo>
                  <a:lnTo>
                    <a:pt x="87716" y="35214"/>
                  </a:lnTo>
                  <a:lnTo>
                    <a:pt x="87716" y="35214"/>
                  </a:lnTo>
                  <a:lnTo>
                    <a:pt x="87716" y="32589"/>
                  </a:lnTo>
                  <a:lnTo>
                    <a:pt x="87543" y="30136"/>
                  </a:lnTo>
                  <a:lnTo>
                    <a:pt x="87190" y="27684"/>
                  </a:lnTo>
                  <a:lnTo>
                    <a:pt x="86845" y="25231"/>
                  </a:lnTo>
                  <a:lnTo>
                    <a:pt x="86312" y="22951"/>
                  </a:lnTo>
                  <a:lnTo>
                    <a:pt x="85613" y="20498"/>
                  </a:lnTo>
                  <a:lnTo>
                    <a:pt x="84914" y="18218"/>
                  </a:lnTo>
                  <a:lnTo>
                    <a:pt x="84208" y="15945"/>
                  </a:lnTo>
                  <a:lnTo>
                    <a:pt x="83157" y="13845"/>
                  </a:lnTo>
                  <a:lnTo>
                    <a:pt x="82278" y="11738"/>
                  </a:lnTo>
                  <a:lnTo>
                    <a:pt x="81054" y="9637"/>
                  </a:lnTo>
                  <a:lnTo>
                    <a:pt x="80002" y="7537"/>
                  </a:lnTo>
                  <a:lnTo>
                    <a:pt x="78597" y="5610"/>
                  </a:lnTo>
                  <a:lnTo>
                    <a:pt x="77193" y="3682"/>
                  </a:lnTo>
                  <a:lnTo>
                    <a:pt x="74211" y="0"/>
                  </a:lnTo>
                  <a:lnTo>
                    <a:pt x="74211" y="0"/>
                  </a:lnTo>
                  <a:lnTo>
                    <a:pt x="76667" y="704"/>
                  </a:lnTo>
                  <a:lnTo>
                    <a:pt x="79123" y="1582"/>
                  </a:lnTo>
                  <a:lnTo>
                    <a:pt x="83855" y="3330"/>
                  </a:lnTo>
                  <a:lnTo>
                    <a:pt x="88242" y="5610"/>
                  </a:lnTo>
                  <a:lnTo>
                    <a:pt x="92456" y="8062"/>
                  </a:lnTo>
                  <a:lnTo>
                    <a:pt x="96489" y="11040"/>
                  </a:lnTo>
                  <a:lnTo>
                    <a:pt x="100350" y="14190"/>
                  </a:lnTo>
                  <a:lnTo>
                    <a:pt x="103858" y="17693"/>
                  </a:lnTo>
                  <a:lnTo>
                    <a:pt x="107013" y="21376"/>
                  </a:lnTo>
                  <a:lnTo>
                    <a:pt x="109995" y="25403"/>
                  </a:lnTo>
                  <a:lnTo>
                    <a:pt x="112451" y="29604"/>
                  </a:lnTo>
                  <a:lnTo>
                    <a:pt x="114734" y="34164"/>
                  </a:lnTo>
                  <a:lnTo>
                    <a:pt x="116665" y="38717"/>
                  </a:lnTo>
                  <a:lnTo>
                    <a:pt x="117363" y="41169"/>
                  </a:lnTo>
                  <a:lnTo>
                    <a:pt x="118069" y="43622"/>
                  </a:lnTo>
                  <a:lnTo>
                    <a:pt x="118595" y="46075"/>
                  </a:lnTo>
                  <a:lnTo>
                    <a:pt x="119121" y="48700"/>
                  </a:lnTo>
                  <a:lnTo>
                    <a:pt x="119474" y="51153"/>
                  </a:lnTo>
                  <a:lnTo>
                    <a:pt x="119819" y="53778"/>
                  </a:lnTo>
                  <a:lnTo>
                    <a:pt x="120000" y="56410"/>
                  </a:lnTo>
                  <a:lnTo>
                    <a:pt x="120000" y="59036"/>
                  </a:lnTo>
                  <a:lnTo>
                    <a:pt x="120000" y="59036"/>
                  </a:lnTo>
                  <a:lnTo>
                    <a:pt x="120000" y="62193"/>
                  </a:lnTo>
                  <a:lnTo>
                    <a:pt x="119647" y="65171"/>
                  </a:lnTo>
                  <a:lnTo>
                    <a:pt x="119294" y="68321"/>
                  </a:lnTo>
                  <a:lnTo>
                    <a:pt x="118768" y="71299"/>
                  </a:lnTo>
                  <a:lnTo>
                    <a:pt x="118069" y="74277"/>
                  </a:lnTo>
                  <a:lnTo>
                    <a:pt x="117363" y="77082"/>
                  </a:lnTo>
                  <a:lnTo>
                    <a:pt x="116312" y="80059"/>
                  </a:lnTo>
                  <a:lnTo>
                    <a:pt x="115260" y="82685"/>
                  </a:lnTo>
                  <a:lnTo>
                    <a:pt x="114036" y="85490"/>
                  </a:lnTo>
                  <a:lnTo>
                    <a:pt x="112631" y="88115"/>
                  </a:lnTo>
                  <a:lnTo>
                    <a:pt x="111226" y="90568"/>
                  </a:lnTo>
                  <a:lnTo>
                    <a:pt x="109649" y="93020"/>
                  </a:lnTo>
                  <a:lnTo>
                    <a:pt x="107891" y="95473"/>
                  </a:lnTo>
                  <a:lnTo>
                    <a:pt x="106141" y="97753"/>
                  </a:lnTo>
                  <a:lnTo>
                    <a:pt x="104211" y="100026"/>
                  </a:lnTo>
                  <a:lnTo>
                    <a:pt x="102100" y="102126"/>
                  </a:lnTo>
                  <a:lnTo>
                    <a:pt x="99997" y="104054"/>
                  </a:lnTo>
                  <a:lnTo>
                    <a:pt x="97894" y="105981"/>
                  </a:lnTo>
                  <a:lnTo>
                    <a:pt x="95611" y="107909"/>
                  </a:lnTo>
                  <a:lnTo>
                    <a:pt x="93154" y="109484"/>
                  </a:lnTo>
                  <a:lnTo>
                    <a:pt x="90698" y="111066"/>
                  </a:lnTo>
                  <a:lnTo>
                    <a:pt x="88069" y="112642"/>
                  </a:lnTo>
                  <a:lnTo>
                    <a:pt x="85440" y="113864"/>
                  </a:lnTo>
                  <a:lnTo>
                    <a:pt x="82804" y="115094"/>
                  </a:lnTo>
                  <a:lnTo>
                    <a:pt x="80002" y="116317"/>
                  </a:lnTo>
                  <a:lnTo>
                    <a:pt x="77193" y="117194"/>
                  </a:lnTo>
                  <a:lnTo>
                    <a:pt x="74211" y="118072"/>
                  </a:lnTo>
                  <a:lnTo>
                    <a:pt x="71402" y="118770"/>
                  </a:lnTo>
                  <a:lnTo>
                    <a:pt x="68247" y="119295"/>
                  </a:lnTo>
                  <a:lnTo>
                    <a:pt x="65265" y="119647"/>
                  </a:lnTo>
                  <a:lnTo>
                    <a:pt x="62103" y="119820"/>
                  </a:lnTo>
                  <a:lnTo>
                    <a:pt x="59121" y="120000"/>
                  </a:lnTo>
                  <a:lnTo>
                    <a:pt x="59121" y="120000"/>
                  </a:lnTo>
                  <a:lnTo>
                    <a:pt x="56319" y="119820"/>
                  </a:lnTo>
                  <a:lnTo>
                    <a:pt x="53683" y="119647"/>
                  </a:lnTo>
                  <a:lnTo>
                    <a:pt x="51226" y="119474"/>
                  </a:lnTo>
                  <a:lnTo>
                    <a:pt x="48597" y="119122"/>
                  </a:lnTo>
                  <a:lnTo>
                    <a:pt x="46141" y="118597"/>
                  </a:lnTo>
                  <a:lnTo>
                    <a:pt x="43685" y="117892"/>
                  </a:lnTo>
                  <a:lnTo>
                    <a:pt x="41229" y="117194"/>
                  </a:lnTo>
                  <a:lnTo>
                    <a:pt x="38773" y="116497"/>
                  </a:lnTo>
                  <a:lnTo>
                    <a:pt x="34040" y="114569"/>
                  </a:lnTo>
                  <a:lnTo>
                    <a:pt x="29654" y="112462"/>
                  </a:lnTo>
                  <a:lnTo>
                    <a:pt x="25440" y="109836"/>
                  </a:lnTo>
                  <a:lnTo>
                    <a:pt x="21406" y="106859"/>
                  </a:lnTo>
                  <a:lnTo>
                    <a:pt x="17546" y="103708"/>
                  </a:lnTo>
                  <a:lnTo>
                    <a:pt x="14218" y="100206"/>
                  </a:lnTo>
                  <a:lnTo>
                    <a:pt x="10883" y="96523"/>
                  </a:lnTo>
                  <a:lnTo>
                    <a:pt x="8074" y="92495"/>
                  </a:lnTo>
                  <a:lnTo>
                    <a:pt x="5445" y="88288"/>
                  </a:lnTo>
                  <a:lnTo>
                    <a:pt x="3342" y="83735"/>
                  </a:lnTo>
                  <a:lnTo>
                    <a:pt x="1411" y="79009"/>
                  </a:lnTo>
                  <a:lnTo>
                    <a:pt x="705" y="76729"/>
                  </a:lnTo>
                  <a:lnTo>
                    <a:pt x="7" y="74277"/>
                  </a:lnTo>
                  <a:lnTo>
                    <a:pt x="7" y="74277"/>
                  </a:lnTo>
                  <a:lnTo>
                    <a:pt x="3515" y="77254"/>
                  </a:lnTo>
                  <a:lnTo>
                    <a:pt x="5445" y="78657"/>
                  </a:lnTo>
                  <a:lnTo>
                    <a:pt x="7548" y="79880"/>
                  </a:lnTo>
                  <a:lnTo>
                    <a:pt x="9478" y="81110"/>
                  </a:lnTo>
                  <a:lnTo>
                    <a:pt x="11582" y="82160"/>
                  </a:lnTo>
                  <a:lnTo>
                    <a:pt x="13692" y="83210"/>
                  </a:lnTo>
                  <a:lnTo>
                    <a:pt x="15968" y="84087"/>
                  </a:lnTo>
                  <a:lnTo>
                    <a:pt x="18252" y="84965"/>
                  </a:lnTo>
                  <a:lnTo>
                    <a:pt x="20528" y="85662"/>
                  </a:lnTo>
                  <a:lnTo>
                    <a:pt x="22811" y="86187"/>
                  </a:lnTo>
                  <a:lnTo>
                    <a:pt x="25267" y="86713"/>
                  </a:lnTo>
                  <a:lnTo>
                    <a:pt x="27723" y="87238"/>
                  </a:lnTo>
                  <a:lnTo>
                    <a:pt x="30180" y="87417"/>
                  </a:lnTo>
                  <a:lnTo>
                    <a:pt x="32636" y="87590"/>
                  </a:lnTo>
                  <a:lnTo>
                    <a:pt x="35092" y="87763"/>
                  </a:lnTo>
                  <a:lnTo>
                    <a:pt x="35092" y="8776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Shape 336"/>
          <p:cNvSpPr/>
          <p:nvPr/>
        </p:nvSpPr>
        <p:spPr>
          <a:xfrm rot="1902146">
            <a:off x="7410554" y="1156421"/>
            <a:ext cx="162717" cy="155367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 rot="-1130564">
            <a:off x="5724969" y="1338205"/>
            <a:ext cx="162712" cy="155363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6795122" y="1711908"/>
            <a:ext cx="98496" cy="940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 rot="-9946640">
            <a:off x="7756223" y="760053"/>
            <a:ext cx="98495" cy="9404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 rot="3967602">
            <a:off x="4984502" y="2152065"/>
            <a:ext cx="98504" cy="9405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213628">
            <a:off x="5322904" y="944750"/>
            <a:ext cx="1404562" cy="1404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Shape 342"/>
          <p:cNvGrpSpPr/>
          <p:nvPr/>
        </p:nvGrpSpPr>
        <p:grpSpPr>
          <a:xfrm>
            <a:off x="5143510" y="1279321"/>
            <a:ext cx="1753967" cy="873481"/>
            <a:chOff x="3269900" y="3064500"/>
            <a:chExt cx="432325" cy="263074"/>
          </a:xfrm>
        </p:grpSpPr>
        <p:sp>
          <p:nvSpPr>
            <p:cNvPr id="343" name="Shape 343"/>
            <p:cNvSpPr/>
            <p:nvPr/>
          </p:nvSpPr>
          <p:spPr>
            <a:xfrm>
              <a:off x="3269900" y="3064500"/>
              <a:ext cx="432325" cy="2630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3445875" y="3155825"/>
              <a:ext cx="80399" cy="803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5391004" y="1431949"/>
            <a:ext cx="1271134" cy="560073"/>
            <a:chOff x="3269900" y="3064500"/>
            <a:chExt cx="432325" cy="263074"/>
          </a:xfrm>
        </p:grpSpPr>
        <p:sp>
          <p:nvSpPr>
            <p:cNvPr id="347" name="Shape 347"/>
            <p:cNvSpPr/>
            <p:nvPr/>
          </p:nvSpPr>
          <p:spPr>
            <a:xfrm>
              <a:off x="3269900" y="3064500"/>
              <a:ext cx="432325" cy="2630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3445875" y="3155825"/>
              <a:ext cx="80399" cy="803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Shape 350"/>
          <p:cNvGrpSpPr/>
          <p:nvPr/>
        </p:nvGrpSpPr>
        <p:grpSpPr>
          <a:xfrm>
            <a:off x="4843407" y="1160755"/>
            <a:ext cx="2378986" cy="1102409"/>
            <a:chOff x="3269900" y="3064500"/>
            <a:chExt cx="432325" cy="263074"/>
          </a:xfrm>
        </p:grpSpPr>
        <p:sp>
          <p:nvSpPr>
            <p:cNvPr id="351" name="Shape 351"/>
            <p:cNvSpPr/>
            <p:nvPr/>
          </p:nvSpPr>
          <p:spPr>
            <a:xfrm>
              <a:off x="3269900" y="3064500"/>
              <a:ext cx="432325" cy="2630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3445875" y="3155825"/>
              <a:ext cx="80399" cy="803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88242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>
                <a:latin typeface="Raleway"/>
                <a:ea typeface="Raleway"/>
                <a:cs typeface="Raleway"/>
                <a:sym typeface="Raleway"/>
              </a:rPr>
              <a:t>17</a:t>
            </a:fld>
            <a:endParaRPr lang="en-US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129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PHƯƠNG PHÁP TÍNH LẦN LƯỢT TỪNG CHỮ SỐ CỦA CĂN BẬC 2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Thuận lợi cho tính toán bằng tay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Thuận lợi cho việc cài đặt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Chữ số tính ra là đúng và có thể in ra kết quả ngay</a:t>
            </a:r>
          </a:p>
        </p:txBody>
      </p:sp>
      <p:grpSp>
        <p:nvGrpSpPr>
          <p:cNvPr id="5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6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70693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PHƯƠNG PHÁP CHUNG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Tìm căn bậc 2 của N, coi kết quả là tổng một dãy các số: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Áp dụng lặp lại cách khai triển: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75" y="2059054"/>
            <a:ext cx="4232475" cy="4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775" y="3250757"/>
            <a:ext cx="3532925" cy="58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8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0777883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PHƯƠNG PHÁP CHUNG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>
                <a:latin typeface="+mn-lt"/>
              </a:rPr>
              <a:t>Viết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biểu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550" y="2303843"/>
            <a:ext cx="6057900" cy="163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7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790571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NỘI DUNG</a:t>
            </a:r>
            <a:endParaRPr lang="en" dirty="0"/>
          </a:p>
        </p:txBody>
      </p:sp>
      <p:sp>
        <p:nvSpPr>
          <p:cNvPr id="84" name="Shape 84"/>
          <p:cNvSpPr txBox="1">
            <a:spLocks noGrp="1"/>
          </p:cNvSpPr>
          <p:nvPr>
            <p:ph type="body" idx="4294967295"/>
          </p:nvPr>
        </p:nvSpPr>
        <p:spPr>
          <a:xfrm>
            <a:off x="2961550" y="2487786"/>
            <a:ext cx="2627400" cy="10719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b="1" i="1" dirty="0">
                <a:latin typeface="Arial" charset="0"/>
                <a:ea typeface="Arial" charset="0"/>
                <a:cs typeface="Arial" charset="0"/>
              </a:rPr>
              <a:t>pi</a:t>
            </a:r>
            <a:endParaRPr lang="en" sz="1000" b="1" i="1" dirty="0">
              <a:latin typeface="Arial" charset="0"/>
              <a:ea typeface="Arial" charset="0"/>
              <a:cs typeface="Arial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Công</a:t>
            </a:r>
            <a:r>
              <a:rPr lang="en-US" sz="1000" dirty="0"/>
              <a:t> </a:t>
            </a:r>
            <a:r>
              <a:rPr lang="en-US" sz="1000" dirty="0" err="1"/>
              <a:t>thức</a:t>
            </a:r>
            <a:r>
              <a:rPr lang="en-US" sz="1000" dirty="0"/>
              <a:t> BBP </a:t>
            </a:r>
            <a:r>
              <a:rPr lang="en-US" sz="1000" dirty="0" err="1"/>
              <a:t>để</a:t>
            </a:r>
            <a:r>
              <a:rPr lang="en-US" sz="1000" dirty="0"/>
              <a:t> </a:t>
            </a:r>
            <a:r>
              <a:rPr lang="en-US" sz="1000" dirty="0" err="1"/>
              <a:t>tính</a:t>
            </a:r>
            <a:r>
              <a:rPr lang="en-US" sz="1000" dirty="0"/>
              <a:t> </a:t>
            </a:r>
            <a:r>
              <a:rPr lang="en-US" sz="1000" dirty="0" err="1"/>
              <a:t>nhanh</a:t>
            </a:r>
            <a:r>
              <a:rPr lang="en-US" sz="1000" dirty="0"/>
              <a:t> </a:t>
            </a:r>
            <a:r>
              <a:rPr lang="en-US" sz="1000" dirty="0" err="1"/>
              <a:t>số</a:t>
            </a:r>
            <a:r>
              <a:rPr lang="en-US" sz="1000" dirty="0"/>
              <a:t> </a:t>
            </a:r>
            <a:r>
              <a:rPr lang="en-US" sz="1000" dirty="0" err="1"/>
              <a:t>thứ</a:t>
            </a:r>
            <a:r>
              <a:rPr lang="en-US" sz="1000" dirty="0"/>
              <a:t> m </a:t>
            </a:r>
            <a:r>
              <a:rPr lang="en-US" sz="1000" dirty="0" err="1"/>
              <a:t>sau</a:t>
            </a:r>
            <a:r>
              <a:rPr lang="en-US" sz="1000" dirty="0"/>
              <a:t> </a:t>
            </a:r>
            <a:r>
              <a:rPr lang="en-US" sz="1000" dirty="0" err="1"/>
              <a:t>dấu</a:t>
            </a:r>
            <a:r>
              <a:rPr lang="en-US" sz="1000" dirty="0"/>
              <a:t> </a:t>
            </a:r>
            <a:r>
              <a:rPr lang="en-US" sz="1000" dirty="0" err="1"/>
              <a:t>phẩy</a:t>
            </a:r>
            <a:r>
              <a:rPr lang="en-US" sz="1000" dirty="0"/>
              <a:t> </a:t>
            </a:r>
            <a:r>
              <a:rPr lang="en-US" sz="1000" dirty="0" err="1"/>
              <a:t>trong</a:t>
            </a:r>
            <a:r>
              <a:rPr lang="en-US" sz="1000" dirty="0"/>
              <a:t> </a:t>
            </a:r>
            <a:r>
              <a:rPr lang="en-US" sz="1000" dirty="0" err="1"/>
              <a:t>hệ</a:t>
            </a:r>
            <a:r>
              <a:rPr lang="en-US" sz="1000" dirty="0"/>
              <a:t> </a:t>
            </a:r>
            <a:r>
              <a:rPr lang="en-US" sz="1000" dirty="0" err="1"/>
              <a:t>cơ</a:t>
            </a:r>
            <a:r>
              <a:rPr lang="en-US" sz="1000" dirty="0"/>
              <a:t> </a:t>
            </a:r>
            <a:r>
              <a:rPr lang="en-US" sz="1000" dirty="0" err="1"/>
              <a:t>số</a:t>
            </a:r>
            <a:r>
              <a:rPr lang="en-US" sz="1000" dirty="0"/>
              <a:t> </a:t>
            </a:r>
            <a:r>
              <a:rPr lang="en-US" sz="1000" dirty="0" err="1"/>
              <a:t>bất</a:t>
            </a:r>
            <a:r>
              <a:rPr lang="en-US" sz="1000" dirty="0"/>
              <a:t> </a:t>
            </a:r>
            <a:r>
              <a:rPr lang="en-US" sz="1000" dirty="0" err="1"/>
              <a:t>kỳ</a:t>
            </a:r>
            <a:r>
              <a:rPr lang="en-US" sz="1000" dirty="0"/>
              <a:t> </a:t>
            </a:r>
            <a:r>
              <a:rPr lang="en-US" sz="1000" dirty="0" err="1"/>
              <a:t>với</a:t>
            </a:r>
            <a:r>
              <a:rPr lang="en-US" sz="1000" dirty="0"/>
              <a:t> </a:t>
            </a:r>
            <a:r>
              <a:rPr lang="en-US" sz="1000" dirty="0" err="1"/>
              <a:t>độ</a:t>
            </a:r>
            <a:r>
              <a:rPr lang="en-US" sz="1000" dirty="0"/>
              <a:t> </a:t>
            </a:r>
            <a:r>
              <a:rPr lang="en-US" sz="1000" dirty="0" err="1"/>
              <a:t>phức</a:t>
            </a:r>
            <a:r>
              <a:rPr lang="en-US" sz="1000" dirty="0"/>
              <a:t> </a:t>
            </a:r>
            <a:r>
              <a:rPr lang="en-US" sz="1000" dirty="0" err="1"/>
              <a:t>tạp</a:t>
            </a:r>
            <a:r>
              <a:rPr lang="en-US" sz="1000" dirty="0"/>
              <a:t> O(n</a:t>
            </a:r>
            <a:r>
              <a:rPr lang="en-US" sz="1000" baseline="30000" dirty="0"/>
              <a:t>2</a:t>
            </a:r>
            <a:r>
              <a:rPr lang="en-US" sz="1000" dirty="0"/>
              <a:t>) </a:t>
            </a:r>
            <a:endParaRPr lang="en" sz="1000"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5713000" y="2487786"/>
            <a:ext cx="2926500" cy="13824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Số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e</a:t>
            </a:r>
            <a:r>
              <a:rPr lang="en-US" sz="1000" b="1" dirty="0"/>
              <a:t> (</a:t>
            </a:r>
            <a:r>
              <a:rPr lang="en-US" sz="1000" b="1" dirty="0" err="1"/>
              <a:t>euler</a:t>
            </a:r>
            <a:r>
              <a:rPr lang="en-US" sz="1000" b="1" dirty="0"/>
              <a:t>)</a:t>
            </a:r>
            <a:endParaRPr lang="en" sz="1000" b="1" dirty="0"/>
          </a:p>
          <a:p>
            <a:pPr lvl="0">
              <a:spcBef>
                <a:spcPts val="0"/>
              </a:spcBef>
              <a:buNone/>
            </a:pPr>
            <a:r>
              <a:rPr lang="en-US" sz="1000" dirty="0"/>
              <a:t>Theo </a:t>
            </a:r>
            <a:r>
              <a:rPr lang="en-US" sz="1000" dirty="0" err="1"/>
              <a:t>cách</a:t>
            </a:r>
            <a:r>
              <a:rPr lang="en-US" sz="1000" dirty="0"/>
              <a:t> </a:t>
            </a:r>
            <a:r>
              <a:rPr lang="en-US" sz="1000" dirty="0" err="1"/>
              <a:t>tính</a:t>
            </a:r>
            <a:r>
              <a:rPr lang="en-US" sz="1000" dirty="0"/>
              <a:t> </a:t>
            </a:r>
            <a:r>
              <a:rPr lang="en-US" sz="1000" dirty="0" err="1"/>
              <a:t>của</a:t>
            </a:r>
            <a:r>
              <a:rPr lang="en-US" sz="1000" dirty="0"/>
              <a:t> Xavier </a:t>
            </a:r>
            <a:r>
              <a:rPr lang="en-US" sz="1000" dirty="0" err="1"/>
              <a:t>Gourdon</a:t>
            </a:r>
            <a:r>
              <a:rPr lang="en-US" sz="1000" dirty="0"/>
              <a:t> </a:t>
            </a:r>
            <a:r>
              <a:rPr lang="en-US" sz="1000" dirty="0" err="1"/>
              <a:t>để</a:t>
            </a:r>
            <a:r>
              <a:rPr lang="en-US" sz="1000" dirty="0"/>
              <a:t> </a:t>
            </a:r>
            <a:r>
              <a:rPr lang="en-US" sz="1000" dirty="0" err="1"/>
              <a:t>xác</a:t>
            </a:r>
            <a:r>
              <a:rPr lang="en-US" sz="1000" dirty="0"/>
              <a:t> </a:t>
            </a:r>
            <a:r>
              <a:rPr lang="en-US" sz="1000" dirty="0" err="1"/>
              <a:t>định</a:t>
            </a:r>
            <a:r>
              <a:rPr lang="en-US" sz="1000" dirty="0"/>
              <a:t> 9000 </a:t>
            </a:r>
            <a:r>
              <a:rPr lang="en-US" sz="1000" dirty="0" err="1"/>
              <a:t>số</a:t>
            </a:r>
            <a:r>
              <a:rPr lang="en-US" sz="1000" dirty="0"/>
              <a:t> </a:t>
            </a:r>
            <a:r>
              <a:rPr lang="en-US" sz="1000" dirty="0" err="1"/>
              <a:t>đằng</a:t>
            </a:r>
            <a:r>
              <a:rPr lang="en-US" sz="1000" dirty="0"/>
              <a:t> </a:t>
            </a:r>
            <a:r>
              <a:rPr lang="en-US" sz="1000" dirty="0" err="1"/>
              <a:t>sau</a:t>
            </a:r>
            <a:r>
              <a:rPr lang="en-US" sz="1000" dirty="0"/>
              <a:t> </a:t>
            </a:r>
            <a:r>
              <a:rPr lang="en-US" sz="1000" dirty="0" err="1"/>
              <a:t>dấu</a:t>
            </a:r>
            <a:r>
              <a:rPr lang="en-US" sz="1000" dirty="0"/>
              <a:t> </a:t>
            </a:r>
            <a:r>
              <a:rPr lang="en-US" sz="1000" dirty="0" err="1"/>
              <a:t>phẩy</a:t>
            </a:r>
            <a:r>
              <a:rPr lang="en-US" sz="1000" dirty="0"/>
              <a:t> </a:t>
            </a:r>
            <a:r>
              <a:rPr lang="en-US" sz="1000" dirty="0" err="1"/>
              <a:t>của</a:t>
            </a:r>
            <a:r>
              <a:rPr lang="en-US" sz="1000" dirty="0"/>
              <a:t> e</a:t>
            </a:r>
            <a:endParaRPr lang="en" sz="1000" dirty="0"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2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89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sai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ngôn</a:t>
            </a:r>
            <a:r>
              <a:rPr lang="en-US" sz="1800" dirty="0"/>
              <a:t> </a:t>
            </a:r>
            <a:r>
              <a:rPr lang="en-US" sz="1800" dirty="0" err="1"/>
              <a:t>ngữ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000" b="1" dirty="0"/>
              <a:t>P</a:t>
            </a:r>
            <a:r>
              <a:rPr lang="en-US" sz="1000" b="1" dirty="0" err="1"/>
              <a:t>erl</a:t>
            </a:r>
            <a:r>
              <a:rPr lang="en-US" sz="1000" b="1" dirty="0"/>
              <a:t>, java, </a:t>
            </a:r>
            <a:r>
              <a:rPr lang="en-US" sz="1000" b="1" dirty="0" err="1"/>
              <a:t>javascript</a:t>
            </a:r>
            <a:r>
              <a:rPr lang="en-US" sz="1000" b="1" dirty="0"/>
              <a:t>, ruby, …</a:t>
            </a:r>
            <a:endParaRPr lang="en" sz="1000" b="1" dirty="0"/>
          </a:p>
        </p:txBody>
      </p:sp>
      <p:grpSp>
        <p:nvGrpSpPr>
          <p:cNvPr id="89" name="Shape 89"/>
          <p:cNvGrpSpPr/>
          <p:nvPr/>
        </p:nvGrpSpPr>
        <p:grpSpPr>
          <a:xfrm>
            <a:off x="560081" y="521592"/>
            <a:ext cx="298945" cy="364549"/>
            <a:chOff x="596350" y="929175"/>
            <a:chExt cx="407950" cy="497475"/>
          </a:xfrm>
        </p:grpSpPr>
        <p:sp>
          <p:nvSpPr>
            <p:cNvPr id="90" name="Shape 9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hape 88"/>
              <p:cNvSpPr txBox="1">
                <a:spLocks/>
              </p:cNvSpPr>
              <p:nvPr/>
            </p:nvSpPr>
            <p:spPr>
              <a:xfrm>
                <a:off x="2961550" y="3808168"/>
                <a:ext cx="5502900" cy="687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100000"/>
                  <a:buFont typeface="Raleway"/>
                  <a:buChar char="▫"/>
                  <a:defRPr sz="2400" b="0" i="0" u="none" strike="noStrike" cap="non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9pPr>
              </a:lstStyle>
              <a:p>
                <a:pPr>
                  <a:buClr>
                    <a:schemeClr val="dk1"/>
                  </a:buClr>
                  <a:buSzPct val="110000"/>
                  <a:buFont typeface="Arial"/>
                  <a:buNone/>
                </a:pPr>
                <a:r>
                  <a:rPr lang="en-US" sz="1800" dirty="0" err="1">
                    <a:solidFill>
                      <a:schemeClr val="bg1"/>
                    </a:solidFill>
                  </a:rPr>
                  <a:t>Tính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toán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1800" dirty="0"/>
                  <a:t> với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nguyên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dương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sz="1800" dirty="0"/>
                  <a:t> FLOAT</a:t>
                </a:r>
                <a:endParaRPr lang="en" sz="1800" dirty="0"/>
              </a:p>
            </p:txBody>
          </p:sp>
        </mc:Choice>
        <mc:Fallback xmlns="">
          <p:sp>
            <p:nvSpPr>
              <p:cNvPr id="16" name="Shape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50" y="3808168"/>
                <a:ext cx="5502900" cy="687485"/>
              </a:xfrm>
              <a:prstGeom prst="rect">
                <a:avLst/>
              </a:prstGeom>
              <a:blipFill rotWithShape="0">
                <a:blip r:embed="rId3"/>
                <a:stretch>
                  <a:fillRect l="-997" t="-45536" b="-26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hape 88"/>
          <p:cNvSpPr txBox="1">
            <a:spLocks/>
          </p:cNvSpPr>
          <p:nvPr/>
        </p:nvSpPr>
        <p:spPr>
          <a:xfrm>
            <a:off x="2961550" y="2042125"/>
            <a:ext cx="5502900" cy="6874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chemeClr val="dk1"/>
              </a:buClr>
              <a:buSzPct val="110000"/>
              <a:buFont typeface="Arial"/>
              <a:buNone/>
            </a:pPr>
            <a:r>
              <a:rPr lang="en-US" sz="1800" dirty="0" err="1">
                <a:solidFill>
                  <a:schemeClr val="bg1"/>
                </a:solidFill>
              </a:rPr>
              <a:t>Nghiên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cứu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xấp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xỉ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" sz="1800" dirty="0">
              <a:solidFill>
                <a:schemeClr val="bg1"/>
              </a:solidFill>
            </a:endParaRPr>
          </a:p>
        </p:txBody>
      </p:sp>
      <p:sp>
        <p:nvSpPr>
          <p:cNvPr id="18" name="Shape 84"/>
          <p:cNvSpPr txBox="1">
            <a:spLocks/>
          </p:cNvSpPr>
          <p:nvPr/>
        </p:nvSpPr>
        <p:spPr>
          <a:xfrm>
            <a:off x="2961550" y="3147977"/>
            <a:ext cx="2443570" cy="1071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Bef>
                <a:spcPts val="0"/>
              </a:spcBef>
              <a:buFont typeface="Raleway"/>
              <a:buNone/>
            </a:pP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Căn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2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Các</a:t>
            </a:r>
            <a:r>
              <a:rPr lang="en-US" sz="1000" dirty="0"/>
              <a:t> </a:t>
            </a:r>
            <a:r>
              <a:rPr lang="en-US" sz="1000" dirty="0" err="1"/>
              <a:t>phương</a:t>
            </a:r>
            <a:r>
              <a:rPr lang="en-US" sz="1000" dirty="0"/>
              <a:t> </a:t>
            </a:r>
            <a:r>
              <a:rPr lang="en-US" sz="1000" dirty="0" err="1"/>
              <a:t>pháp</a:t>
            </a:r>
            <a:r>
              <a:rPr lang="en-US" sz="1000" dirty="0"/>
              <a:t> </a:t>
            </a:r>
            <a:r>
              <a:rPr lang="en-US" sz="1000" dirty="0" err="1"/>
              <a:t>tính</a:t>
            </a:r>
            <a:endParaRPr lang="en-US" sz="1000" dirty="0"/>
          </a:p>
          <a:p>
            <a:pPr marL="171450" indent="-171450">
              <a:spcBef>
                <a:spcPts val="0"/>
              </a:spcBef>
            </a:pPr>
            <a:r>
              <a:rPr lang="en-US" sz="1000" dirty="0" err="1"/>
              <a:t>Nhị</a:t>
            </a:r>
            <a:r>
              <a:rPr lang="en-US" sz="1000" dirty="0"/>
              <a:t> </a:t>
            </a:r>
            <a:r>
              <a:rPr lang="en-US" sz="1000" dirty="0" err="1"/>
              <a:t>phân</a:t>
            </a:r>
            <a:endParaRPr lang="en-US" sz="1000" dirty="0"/>
          </a:p>
          <a:p>
            <a:pPr marL="171450" indent="-171450">
              <a:spcBef>
                <a:spcPts val="0"/>
              </a:spcBef>
            </a:pPr>
            <a:r>
              <a:rPr lang="en-US" sz="1000" dirty="0" err="1"/>
              <a:t>Thập</a:t>
            </a:r>
            <a:r>
              <a:rPr lang="en-US" sz="1000" dirty="0"/>
              <a:t> </a:t>
            </a:r>
            <a:r>
              <a:rPr lang="en-US" sz="1000" dirty="0" err="1"/>
              <a:t>phân</a:t>
            </a:r>
            <a:endParaRPr lang="en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099338"/>
            <a:ext cx="3393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Thành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– </a:t>
            </a:r>
            <a:r>
              <a:rPr lang="en-US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Nhóm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11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</a:b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Lê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Tiến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Đạt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</a:b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Trần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Trung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Hiến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</a:b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Trần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Phước</a:t>
            </a:r>
            <a:r>
              <a:rPr lang="en-US" dirty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rPr>
              <a:t>Việt</a:t>
            </a:r>
            <a:endParaRPr lang="en-US" dirty="0">
              <a:solidFill>
                <a:schemeClr val="bg1"/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endParaRPr lang="en-US" dirty="0">
              <a:solidFill>
                <a:schemeClr val="bg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PHƯƠNG PHÁP CHUNG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m-1</a:t>
            </a:r>
            <a:r>
              <a:rPr lang="en-US" dirty="0"/>
              <a:t> 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m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/>
              <a:t>với</a:t>
            </a:r>
            <a:r>
              <a:rPr lang="en-US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am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thoả</a:t>
            </a:r>
            <a:r>
              <a:rPr lang="en-US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với</a:t>
            </a:r>
            <a:r>
              <a:rPr lang="en-US" dirty="0"/>
              <a:t> 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03" y="2023878"/>
            <a:ext cx="2315399" cy="4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703" y="2587612"/>
            <a:ext cx="1485700" cy="6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7675" y="3405275"/>
            <a:ext cx="7973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700" y="3835000"/>
            <a:ext cx="1822128" cy="41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10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88985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Phương pháp chung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Áp dụng vào hệ thập phân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Tương ứng có: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03" y="1648075"/>
            <a:ext cx="5314793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375" y="2806025"/>
            <a:ext cx="7050324" cy="131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8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9458876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9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ÁP DỤNG HỆ THẬP PHÂN – TÍNH CĂN BẬC 2 CỦA 2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l="7859"/>
          <a:stretch/>
        </p:blipFill>
        <p:spPr>
          <a:xfrm>
            <a:off x="2961550" y="1146025"/>
            <a:ext cx="5502900" cy="3275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7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8417117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122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ÁP DỤNG HỆ THẬP PHÂN – TÍNH CĂN BẬC 2 CỦA 152,2756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l="1555" t="1845" b="1526"/>
          <a:stretch/>
        </p:blipFill>
        <p:spPr>
          <a:xfrm>
            <a:off x="2961550" y="1146025"/>
            <a:ext cx="5502900" cy="3223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7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0870144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ÁP DỤNG HỆ NHỊ </a:t>
            </a:r>
            <a:br>
              <a:rPr lang="en-US" dirty="0"/>
            </a:br>
            <a:r>
              <a:rPr lang="en-US" dirty="0"/>
              <a:t>PHÂN – TÍNH CĂN BẬC 2 CỦA 81 (1010001)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Raleway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l="21935" t="2392" b="3790"/>
          <a:stretch/>
        </p:blipFill>
        <p:spPr>
          <a:xfrm>
            <a:off x="2961549" y="1146025"/>
            <a:ext cx="1472399" cy="3547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82"/>
          <p:cNvGrpSpPr/>
          <p:nvPr/>
        </p:nvGrpSpPr>
        <p:grpSpPr>
          <a:xfrm>
            <a:off x="562866" y="669445"/>
            <a:ext cx="337368" cy="337368"/>
            <a:chOff x="2594050" y="1631825"/>
            <a:chExt cx="439625" cy="439625"/>
          </a:xfrm>
        </p:grpSpPr>
        <p:sp>
          <p:nvSpPr>
            <p:cNvPr id="7" name="Shape 48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8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48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48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1332383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Shape 148"/>
              <p:cNvSpPr txBox="1">
                <a:spLocks noGrp="1"/>
              </p:cNvSpPr>
              <p:nvPr>
                <p:ph type="ctrTitle" idx="4294967295"/>
              </p:nvPr>
            </p:nvSpPr>
            <p:spPr>
              <a:xfrm>
                <a:off x="685800" y="1202350"/>
                <a:ext cx="6093000" cy="11598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7200" dirty="0"/>
                  <a:t>KHẢO SÁT 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charset="0"/>
                      </a:rPr>
                      <m:t>𝒏</m:t>
                    </m:r>
                    <m:r>
                      <a:rPr lang="en-US" sz="7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7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" sz="7200" dirty="0"/>
              </a:p>
            </p:txBody>
          </p:sp>
        </mc:Choice>
        <mc:Fallback xmlns="">
          <p:sp>
            <p:nvSpPr>
              <p:cNvPr id="148" name="Shape 1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685800" y="1202350"/>
                <a:ext cx="6093000" cy="1159800"/>
              </a:xfrm>
              <a:prstGeom prst="rect">
                <a:avLst/>
              </a:prstGeom>
              <a:blipFill rotWithShape="0">
                <a:blip r:embed="rId3"/>
                <a:stretch>
                  <a:fillRect l="-7608" t="-15789" b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Shape 149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0"/>
            <a:ext cx="573532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dương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x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float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C# - Demo</a:t>
            </a:r>
            <a:endParaRPr lang="en" sz="1800" dirty="0"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grpSp>
        <p:nvGrpSpPr>
          <p:cNvPr id="13" name="Shape 574"/>
          <p:cNvGrpSpPr/>
          <p:nvPr/>
        </p:nvGrpSpPr>
        <p:grpSpPr>
          <a:xfrm>
            <a:off x="6778800" y="1330959"/>
            <a:ext cx="1489793" cy="950103"/>
            <a:chOff x="568950" y="3686775"/>
            <a:chExt cx="472500" cy="362900"/>
          </a:xfrm>
        </p:grpSpPr>
        <p:sp>
          <p:nvSpPr>
            <p:cNvPr id="14" name="Shape 57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7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7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" name="Shape 574"/>
          <p:cNvGrpSpPr/>
          <p:nvPr/>
        </p:nvGrpSpPr>
        <p:grpSpPr>
          <a:xfrm rot="8345860">
            <a:off x="6887441" y="1482972"/>
            <a:ext cx="1489793" cy="950103"/>
            <a:chOff x="568950" y="3686775"/>
            <a:chExt cx="472500" cy="362900"/>
          </a:xfrm>
        </p:grpSpPr>
        <p:sp>
          <p:nvSpPr>
            <p:cNvPr id="28" name="Shape 57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7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57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" name="Shape 586"/>
          <p:cNvGrpSpPr/>
          <p:nvPr/>
        </p:nvGrpSpPr>
        <p:grpSpPr>
          <a:xfrm>
            <a:off x="6312679" y="1917755"/>
            <a:ext cx="1955914" cy="1012728"/>
            <a:chOff x="1923075" y="3694075"/>
            <a:chExt cx="437200" cy="341600"/>
          </a:xfrm>
        </p:grpSpPr>
        <p:sp>
          <p:nvSpPr>
            <p:cNvPr id="18" name="Shape 58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8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9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59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9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9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9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9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427343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 idx="4294967295"/>
          </p:nvPr>
        </p:nvSpPr>
        <p:spPr>
          <a:xfrm>
            <a:off x="575250" y="491750"/>
            <a:ext cx="7993500" cy="138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DEMO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26</a:t>
            </a:fld>
            <a:endParaRPr lang="en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27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THANKS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</p:txBody>
      </p:sp>
      <p:grpSp>
        <p:nvGrpSpPr>
          <p:cNvPr id="371" name="Shape 371"/>
          <p:cNvGrpSpPr/>
          <p:nvPr/>
        </p:nvGrpSpPr>
        <p:grpSpPr>
          <a:xfrm>
            <a:off x="574284" y="556823"/>
            <a:ext cx="292513" cy="292513"/>
            <a:chOff x="1278900" y="2333250"/>
            <a:chExt cx="381175" cy="381175"/>
          </a:xfrm>
        </p:grpSpPr>
        <p:sp>
          <p:nvSpPr>
            <p:cNvPr id="372" name="Shape 37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37744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TÀI LIỆU</a:t>
            </a:r>
            <a:endParaRPr lang="en" sz="3600"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9523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/>
              <a:t>GITHUB</a:t>
            </a:r>
            <a:endParaRPr lang="en" sz="36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  <a:p>
            <a:pPr lvl="0">
              <a:buClr>
                <a:schemeClr val="dk1"/>
              </a:buClr>
              <a:buSzPct val="45833"/>
              <a:buNone/>
            </a:pPr>
            <a:r>
              <a:rPr lang="en-US" sz="1800" i="1" dirty="0" err="1"/>
              <a:t>github.com</a:t>
            </a:r>
            <a:r>
              <a:rPr lang="en-US" sz="1800" i="1" dirty="0"/>
              <a:t>/</a:t>
            </a:r>
            <a:r>
              <a:rPr lang="en-US" sz="1800" i="1" dirty="0" err="1"/>
              <a:t>keymastervn</a:t>
            </a:r>
            <a:r>
              <a:rPr lang="en-US" sz="1800" i="1" dirty="0"/>
              <a:t>/nth-fraction-digit</a:t>
            </a:r>
            <a:endParaRPr lang="en" sz="1800" i="1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err="1"/>
              <a:t>Hoặc</a:t>
            </a:r>
            <a:r>
              <a:rPr lang="en-US" dirty="0"/>
              <a:t> email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vnkeymaster</a:t>
            </a:r>
            <a:r>
              <a:rPr lang="en" dirty="0"/>
              <a:t>@</a:t>
            </a:r>
            <a:r>
              <a:rPr lang="en-US" dirty="0" err="1"/>
              <a:t>gmail.com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3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574284" y="556823"/>
            <a:ext cx="292513" cy="292513"/>
            <a:chOff x="1278900" y="2333250"/>
            <a:chExt cx="381175" cy="381175"/>
          </a:xfrm>
        </p:grpSpPr>
        <p:sp>
          <p:nvSpPr>
            <p:cNvPr id="105" name="Shape 10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SỐ THỰC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IEEE-754</a:t>
            </a:r>
          </a:p>
          <a:p>
            <a:pPr lvl="0"/>
            <a:r>
              <a:rPr lang="en-US" i="1" dirty="0"/>
              <a:t>https://</a:t>
            </a:r>
            <a:r>
              <a:rPr lang="en-US" i="1" dirty="0" err="1"/>
              <a:t>en.wikipedia.org</a:t>
            </a:r>
            <a:r>
              <a:rPr lang="en-US" i="1" dirty="0"/>
              <a:t>/wiki/</a:t>
            </a:r>
            <a:r>
              <a:rPr lang="en-US" i="1" dirty="0" err="1"/>
              <a:t>IEEE_floating_point</a:t>
            </a:r>
            <a:endParaRPr lang="en" i="1" dirty="0"/>
          </a:p>
        </p:txBody>
      </p:sp>
      <p:grpSp>
        <p:nvGrpSpPr>
          <p:cNvPr id="115" name="Shape 115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16" name="Shape 1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SỐ THỰC</a:t>
            </a:r>
            <a:endParaRPr lang="en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Float32, Float64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Sai </a:t>
            </a:r>
            <a:r>
              <a:rPr lang="en-US" dirty="0" err="1"/>
              <a:t>số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Demo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Golang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34" name="Shape 134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135" name="Shape 1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33" y="2778760"/>
            <a:ext cx="7023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7389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DEMO 1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548132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0.1, 0.2, 0.3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32/64 bit</a:t>
            </a:r>
          </a:p>
          <a:p>
            <a:pPr lvl="0"/>
            <a:r>
              <a:rPr lang="en-US" dirty="0"/>
              <a:t>Sai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300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0.8 + 0.1 - 0.9</a:t>
            </a:r>
          </a:p>
          <a:p>
            <a:pPr lvl="0"/>
            <a:r>
              <a:rPr lang="en-US" dirty="0"/>
              <a:t>Sai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0"/>
            <a:r>
              <a:rPr lang="en-US" dirty="0"/>
              <a:t>Rounding rules – 5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IEEE_floating_point#Rounding_rules</a:t>
            </a:r>
            <a:endParaRPr lang="en" sz="1200" i="1" dirty="0"/>
          </a:p>
        </p:txBody>
      </p:sp>
      <p:grpSp>
        <p:nvGrpSpPr>
          <p:cNvPr id="115" name="Shape 115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16" name="Shape 1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4462416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NGHIÊN CỨU XẤP XỈ THỰC THỤ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Shape 11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685800" y="3068650"/>
                <a:ext cx="4988400" cy="7848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dirty="0"/>
                  <a:t>Pi,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ℯ</m:t>
                    </m:r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114" name="Shape 1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800" y="3068650"/>
                <a:ext cx="4988400" cy="784800"/>
              </a:xfrm>
              <a:prstGeom prst="rect">
                <a:avLst/>
              </a:prstGeom>
              <a:blipFill rotWithShape="0">
                <a:blip r:embed="rId3"/>
                <a:stretch>
                  <a:fillRect l="-489" t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Shape 115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16" name="Shape 1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6684313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/>
              <a:t>If you optimize everything, you will always be unhappy.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 Donald Knuth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XẤP XỈ THỰC THỤ</a:t>
            </a:r>
            <a:endParaRPr lang="en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Số</a:t>
            </a:r>
            <a:r>
              <a:rPr lang="en-US" dirty="0"/>
              <a:t> pi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Số</a:t>
            </a:r>
            <a:r>
              <a:rPr lang="en-US" dirty="0"/>
              <a:t> 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" dirty="0"/>
              <a:t>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34" name="Shape 134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135" name="Shape 1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600</Words>
  <Application>Microsoft Macintosh PowerPoint</Application>
  <PresentationFormat>On-screen Show (16:9)</PresentationFormat>
  <Paragraphs>144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Apple Braille</vt:lpstr>
      <vt:lpstr>Apple Chancery</vt:lpstr>
      <vt:lpstr>Cambria Math</vt:lpstr>
      <vt:lpstr>Montserrat</vt:lpstr>
      <vt:lpstr>Raleway</vt:lpstr>
      <vt:lpstr>Arial</vt:lpstr>
      <vt:lpstr>Marina template</vt:lpstr>
      <vt:lpstr>SỐ THỰC HIỆU ỨNG VÀ XẤP XỈ THỰC THỤ</vt:lpstr>
      <vt:lpstr>NỘI DUNG</vt:lpstr>
      <vt:lpstr>TÀI LIỆU</vt:lpstr>
      <vt:lpstr>SỐ THỰC</vt:lpstr>
      <vt:lpstr>SỐ THỰC</vt:lpstr>
      <vt:lpstr>DEMO 1</vt:lpstr>
      <vt:lpstr>NGHIÊN CỨU XẤP XỈ THỰC THỤ</vt:lpstr>
      <vt:lpstr>PowerPoint Presentation</vt:lpstr>
      <vt:lpstr>XẤP XỈ THỰC THỤ</vt:lpstr>
      <vt:lpstr>Pi</vt:lpstr>
      <vt:lpstr>PI</vt:lpstr>
      <vt:lpstr>DEMO 2 - Pi</vt:lpstr>
      <vt:lpstr>e</vt:lpstr>
      <vt:lpstr>EULER NUMBER 2.71828</vt:lpstr>
      <vt:lpstr>DEMO 2 - e</vt:lpstr>
      <vt:lpstr> </vt:lpstr>
      <vt:lpstr>PHƯƠNG PHÁP TÍNH LẦN LƯỢT TỪNG CHỮ SỐ CỦA CĂN BẬC 2</vt:lpstr>
      <vt:lpstr>PHƯƠNG PHÁP CHUNG</vt:lpstr>
      <vt:lpstr>PHƯƠNG PHÁP CHUNG</vt:lpstr>
      <vt:lpstr>PHƯƠNG PHÁP CHUNG</vt:lpstr>
      <vt:lpstr>Phương pháp chung</vt:lpstr>
      <vt:lpstr>ÁP DỤNG HỆ THẬP PHÂN – TÍNH CĂN BẬC 2 CỦA 2</vt:lpstr>
      <vt:lpstr>ÁP DỤNG HỆ THẬP PHÂN – TÍNH CĂN BẬC 2 CỦA 152,2756</vt:lpstr>
      <vt:lpstr>ÁP DỤNG HỆ NHỊ  PHÂN – TÍNH CĂN BẬC 2 CỦA 81 (1010001)</vt:lpstr>
      <vt:lpstr>KHẢO SÁT n×x</vt:lpstr>
      <vt:lpstr>DEMO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SỐ THỰC HIỆU ỨNG VÀ XẤP XỈ THỰC THỤ</dc:title>
  <cp:lastModifiedBy>Microsoft Office User</cp:lastModifiedBy>
  <cp:revision>64</cp:revision>
  <dcterms:modified xsi:type="dcterms:W3CDTF">2016-04-26T14:05:28Z</dcterms:modified>
</cp:coreProperties>
</file>